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65" r:id="rId2"/>
    <p:sldId id="301" r:id="rId3"/>
    <p:sldId id="304" r:id="rId4"/>
    <p:sldId id="316" r:id="rId5"/>
    <p:sldId id="310" r:id="rId6"/>
    <p:sldId id="311" r:id="rId7"/>
    <p:sldId id="314" r:id="rId8"/>
    <p:sldId id="313" r:id="rId9"/>
    <p:sldId id="318" r:id="rId10"/>
    <p:sldId id="315" r:id="rId11"/>
    <p:sldId id="292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301"/>
            <p14:sldId id="304"/>
            <p14:sldId id="316"/>
            <p14:sldId id="310"/>
            <p14:sldId id="311"/>
            <p14:sldId id="314"/>
            <p14:sldId id="313"/>
            <p14:sldId id="318"/>
            <p14:sldId id="315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íček František, Ing." initials="VFI" lastIdx="1" clrIdx="0">
    <p:extLst>
      <p:ext uri="{19B8F6BF-5375-455C-9EA6-DF929625EA0E}">
        <p15:presenceInfo xmlns:p15="http://schemas.microsoft.com/office/powerpoint/2012/main" userId="S-1-5-21-3009199374-3044735888-2432436421-38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533" autoAdjust="0"/>
  </p:normalViewPr>
  <p:slideViewPr>
    <p:cSldViewPr showGuides="1">
      <p:cViewPr varScale="1">
        <p:scale>
          <a:sx n="67" d="100"/>
          <a:sy n="67" d="100"/>
        </p:scale>
        <p:origin x="102" y="26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-12526"/>
            <a:ext cx="1828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4232" y="6572825"/>
            <a:ext cx="539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rPr>
              <a:t>Ing. František Valíček</a:t>
            </a:r>
          </a:p>
          <a:p>
            <a:r>
              <a:rPr lang="cs-CZ" sz="2400" dirty="0">
                <a:solidFill>
                  <a:schemeClr val="tx2"/>
                </a:solidFill>
                <a:latin typeface="+mj-lt"/>
                <a:ea typeface="Roboto Condensed Light" panose="02000000000000000000" pitchFamily="2" charset="0"/>
              </a:rPr>
              <a:t>Odbor investic</a:t>
            </a:r>
            <a:endParaRPr lang="en-US" sz="2400" dirty="0">
              <a:solidFill>
                <a:schemeClr val="tx2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94232" y="7773154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tx2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3157115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56" y="3488761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0A2AE6-FFB5-46D2-9CA6-A91DB7AC68D7}"/>
              </a:ext>
            </a:extLst>
          </p:cNvPr>
          <p:cNvSpPr txBox="1">
            <a:spLocks/>
          </p:cNvSpPr>
          <p:nvPr/>
        </p:nvSpPr>
        <p:spPr>
          <a:xfrm>
            <a:off x="791072" y="1141147"/>
            <a:ext cx="16459110" cy="9144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>
                <a:solidFill>
                  <a:schemeClr val="tx2"/>
                </a:solidFill>
              </a:rPr>
              <a:t>VEŘEJNÉ ZAKÁZKY VE ZDRAVOTNICTVÍ 2021</a:t>
            </a:r>
            <a:endParaRPr lang="en-US" sz="6000" dirty="0">
              <a:solidFill>
                <a:schemeClr val="tx2"/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4863969-362F-42E5-B1A7-7FCB2CF74E0D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C1E38B1-6787-4688-9DE7-E1C2DBBF8A62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1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25066FED-0DC1-4BB2-96F5-294F3607B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82A81E0A-0FFE-4F80-AFB0-62405044DAB8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8110F165-9978-46C1-A27E-44BDF28A87A7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Možné řešení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00" y="1943135"/>
            <a:ext cx="16459110" cy="75928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3200" b="1" dirty="0">
                <a:solidFill>
                  <a:schemeClr val="tx2"/>
                </a:solidFill>
              </a:rPr>
              <a:t>Inflační doložka </a:t>
            </a:r>
          </a:p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2800" dirty="0">
                <a:solidFill>
                  <a:schemeClr val="tx2"/>
                </a:solidFill>
              </a:rPr>
              <a:t>Využití možnosti zákona č. 134/2016 Sb., o zadávání veřejných zakázek, konkrétně možné výhrady změny závazku podle § 100 odst. 1.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cs-CZ" sz="2800" i="1" dirty="0">
                <a:solidFill>
                  <a:schemeClr val="tx2"/>
                </a:solidFill>
              </a:rPr>
              <a:t>Zadavatel si může v zadávací dokumentaci vyhradit změnu závazku ze smlouvy na veřejnou zakázku nebo rámcové dohody, pokud jsou podmínky pro tuto změnu a její obsah jednoznačně vymezeny a změna nemění celkovou povahu veřejné zakázky. Taková změna se může týkat rozsahu dodávek, 	služeb nebo stavebních prací, ceny či jiných obchodních nebo technických podmínek. </a:t>
            </a:r>
            <a:r>
              <a:rPr lang="cs-CZ" sz="2800" b="1" dirty="0">
                <a:solidFill>
                  <a:schemeClr val="tx2"/>
                </a:solidFill>
              </a:rPr>
              <a:t>	</a:t>
            </a:r>
            <a:endParaRPr lang="cs-CZ" sz="28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nutno popsat již v zadávací dokumentaci, resp. smlouvě o dílo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správně zvolit mechanismus s odkazem na vývoj inflace či změny stavebních materiálů: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podle údajů a dat Českého statistického úřadu (index spotřebitelských cen / stavebních prací)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podle aktualizace cenových soustav (např. URS, RTS)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používat pouze v odůvodněných případech, resp. u skutečně výrazně navýšených položek 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42707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Kontakt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1442" y="2049855"/>
            <a:ext cx="8229600" cy="1071062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3200" dirty="0">
                <a:solidFill>
                  <a:schemeClr val="tx2"/>
                </a:solidFill>
              </a:rPr>
              <a:t>Ing. František Valíček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000" dirty="0">
                <a:solidFill>
                  <a:schemeClr val="tx2"/>
                </a:solidFill>
              </a:rPr>
              <a:t>odbor investic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www.fnol.cz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12005" y="3987814"/>
            <a:ext cx="6182620" cy="540075"/>
            <a:chOff x="9312005" y="3987814"/>
            <a:chExt cx="6182620" cy="540075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344796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I. P. Pavlova 6, 77900 Olomouc, Česká republika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12005" y="3987814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(+420) 602 426 788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3750631" cy="432402"/>
            <a:chOff x="9340099" y="6174122"/>
            <a:chExt cx="3750631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2932534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>
                  <a:solidFill>
                    <a:schemeClr val="tx2"/>
                  </a:solidFill>
                </a:rPr>
                <a:t>frantisek.valicek@fnol.cz</a:t>
              </a:r>
              <a:endParaRPr lang="en-US" sz="2100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solidFill>
                  <a:schemeClr val="tx2"/>
                </a:soli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solidFill>
                <a:schemeClr val="tx2"/>
              </a:soli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tx2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tx2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97" y="823019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„NOVÉ“ ASPEKTY PŘI TVORBĚ ZADÁVACÍ DOKUMENTACE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C3903404-03E0-404F-A90E-E086CB23D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6261" y="2767236"/>
            <a:ext cx="5855478" cy="5923389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40887028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Zásady veřejných zakázek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00" y="1943135"/>
            <a:ext cx="16459110" cy="75928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Transparentnost </a:t>
            </a:r>
            <a:r>
              <a:rPr lang="cs-CZ" sz="2800" dirty="0">
                <a:solidFill>
                  <a:schemeClr val="tx2"/>
                </a:solidFill>
              </a:rPr>
              <a:t>										- průhlednost, srozumitelnost, pochopitelnost, předvídatelnost a ověřitelnost jednotlivých kroků 	zadavatele.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Přiměřenost</a:t>
            </a:r>
            <a:r>
              <a:rPr lang="cs-CZ" sz="2800" dirty="0">
                <a:solidFill>
                  <a:schemeClr val="tx2"/>
                </a:solidFill>
              </a:rPr>
              <a:t>										- nastavení zadávacích podmínek tak, aby byly „přiměřené“ předmětu, objemu a charakteru VZ.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Rovné zacházení	</a:t>
            </a:r>
            <a:r>
              <a:rPr lang="cs-CZ" sz="2800" dirty="0">
                <a:solidFill>
                  <a:schemeClr val="tx2"/>
                </a:solidFill>
              </a:rPr>
              <a:t>									- všichni dodavatelé musí mít stejné podmínky.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Zákaz diskriminace	</a:t>
            </a:r>
            <a:r>
              <a:rPr lang="cs-CZ" sz="2800" dirty="0">
                <a:solidFill>
                  <a:schemeClr val="tx2"/>
                </a:solidFill>
              </a:rPr>
              <a:t>								- zadavatel nesmí zvýhodňovat některé dodavatele na úkor ostatních dodavatelů.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Sociálně odpovědné zadávání	</a:t>
            </a:r>
            <a:r>
              <a:rPr lang="cs-CZ" sz="2800" dirty="0">
                <a:solidFill>
                  <a:schemeClr val="tx2"/>
                </a:solidFill>
              </a:rPr>
              <a:t>							- podpora zaměstnávání osob znevýhodněných na trhu práce, vzdělávání, praxe a rekvalifikace, 	důstojné 	pracovní podmínky, účast sociálních podniků ve veřejných zakázkách, malé a střední podniky 	a dodavatelské vztahy nebo etické nakupování.</a:t>
            </a:r>
          </a:p>
          <a:p>
            <a:pPr lvl="0">
              <a:lnSpc>
                <a:spcPct val="110000"/>
              </a:lnSpc>
              <a:spcBef>
                <a:spcPts val="15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752704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Zásady veřejných zakázek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00" y="1943135"/>
            <a:ext cx="16459110" cy="75928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Environmentálně odpovědné zadávání	</a:t>
            </a:r>
            <a:r>
              <a:rPr lang="cs-CZ" sz="2800" dirty="0">
                <a:solidFill>
                  <a:schemeClr val="tx2"/>
                </a:solidFill>
              </a:rPr>
              <a:t>						- šetření přírodních zdrojů, racionální využívání energie, vody a k předcházení vzniku odpadů, 	případně minimalizaci jejich množství.</a:t>
            </a:r>
          </a:p>
          <a:p>
            <a:pPr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Inovace</a:t>
            </a:r>
            <a:r>
              <a:rPr lang="cs-CZ" sz="2800" dirty="0">
                <a:solidFill>
                  <a:schemeClr val="tx2"/>
                </a:solidFill>
              </a:rPr>
              <a:t>										 	- užívání inovativních postupů, produktů a technologií.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Mlčenlivost</a:t>
            </a:r>
            <a:r>
              <a:rPr lang="cs-CZ" sz="2800" dirty="0">
                <a:solidFill>
                  <a:schemeClr val="tx2"/>
                </a:solidFill>
              </a:rPr>
              <a:t>										- zaměstnanci, kteří se na VZ podílejí, jsou povinni zachovávat mlčenlivost o věcech souvisejících s VZ.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r>
              <a:rPr lang="cs-CZ" sz="2800" dirty="0">
                <a:solidFill>
                  <a:schemeClr val="tx2"/>
                </a:solidFill>
              </a:rPr>
              <a:t>	</a:t>
            </a:r>
            <a:r>
              <a:rPr lang="cs-CZ" sz="2800" b="1" dirty="0">
                <a:solidFill>
                  <a:schemeClr val="tx2"/>
                </a:solidFill>
              </a:rPr>
              <a:t>Střet zájmů</a:t>
            </a:r>
            <a:r>
              <a:rPr lang="cs-CZ" sz="2800" dirty="0">
                <a:solidFill>
                  <a:schemeClr val="tx2"/>
                </a:solidFill>
              </a:rPr>
              <a:t>										- zaměstnanci podílející se na VZ nesmí být ve střetu zájmu, tedy nesmí se podílet na zpracování 	nabídek dodavatelů, nesmí jim vzniknout osobní výhoda.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39330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Aktuální vývoj na trhu stavebních materiálů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45" y="1975148"/>
            <a:ext cx="16459110" cy="76144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2800" b="1" dirty="0">
                <a:solidFill>
                  <a:schemeClr val="tx2"/>
                </a:solidFill>
              </a:rPr>
              <a:t>Strmý růst cen </a:t>
            </a:r>
            <a:r>
              <a:rPr lang="cs-CZ" sz="2800" dirty="0">
                <a:solidFill>
                  <a:schemeClr val="tx2"/>
                </a:solidFill>
              </a:rPr>
              <a:t>										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Ocel: 100 – 150 %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Dřevo: 100 – 250 %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Tepelné izolanty: 100 – 150 %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Plast: 30-80 %</a:t>
            </a:r>
          </a:p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2800" b="1" dirty="0">
                <a:solidFill>
                  <a:schemeClr val="tx2"/>
                </a:solidFill>
              </a:rPr>
              <a:t>Nedostupnost	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Ocel → betonářská výztuž, válcované profily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Ostatní kovy → kabeláže, kovové konstrukce, výplně otvorů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Dřevo → běžné řezivo a desky, dřevoštěpkové desky, překližky, obalové materiály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Teplené izolanty → EPS, XPS, minerální vata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Plast → potrubí, výplně otvorů</a:t>
            </a: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13895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Uváděné důvody růstu cen a nedostupnosti materiálů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45" y="1571074"/>
            <a:ext cx="16459110" cy="58326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2800" dirty="0">
                <a:solidFill>
                  <a:schemeClr val="tx2"/>
                </a:solidFill>
              </a:rPr>
              <a:t>		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Pandemie COVID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Vyšší poptávka v souvislosti s pandemií – lidé více staví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Pozastavená nebo uzavřená výroba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Problémy s dopravou do Evropy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Zvýšený vývoz do USA a Číny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Zablokovaný Suezský průplav – omezení 12 % světového obchodu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Kůrovcová kalamita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99038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Dopady pro veřejné zadavatele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914445" y="1543100"/>
            <a:ext cx="16459110" cy="75928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2800" dirty="0">
                <a:solidFill>
                  <a:schemeClr val="tx2"/>
                </a:solidFill>
              </a:rPr>
              <a:t>							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Zvýšení předpokládaných cen investičních akcí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Narušení investičních plánů organizací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Neobdržení nabídky ve veřejné zakázce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Odstoupení zhotovitele před podpisem smlouvy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Snaha dodavatelů o prodloužení termínu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Snaha dodavatelů o zvýšení ceny díla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Nesplnění podmínek dotačních orgánů</a:t>
            </a: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dirty="0">
              <a:solidFill>
                <a:schemeClr val="tx2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16620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Možné řešení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647056" y="1975148"/>
            <a:ext cx="16459110" cy="5981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3200" b="1" dirty="0">
                <a:solidFill>
                  <a:schemeClr val="tx2"/>
                </a:solidFill>
              </a:rPr>
              <a:t>Vnímání tržní situace</a:t>
            </a:r>
            <a:endParaRPr lang="cs-CZ" sz="2800" i="1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2800" dirty="0">
                <a:solidFill>
                  <a:schemeClr val="tx2"/>
                </a:solidFill>
              </a:rPr>
              <a:t>Pohled zadavatele, resp. zpracovaná zadávací dokumentace, musí zohledňovat reálný stav trhu.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Správně zvolená předpokládaná cena s ohledem na dobu zpracování PD, resp. VV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Použití maximální a nepřekročitelné ceny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Adekvátní lhůta pro provedení díla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Ověření dostupnosti a termínů dodání klíčových materiálů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Zpracování PD s vhodnou volbou použitých materiálů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Úprava PD</a:t>
            </a: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i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i="1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199147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0"/>
            <a:ext cx="17678303" cy="244826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</a:rPr>
              <a:t>Možné řešení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B59DFF-8B00-4A3B-A443-8A4ABCF2079A}"/>
              </a:ext>
            </a:extLst>
          </p:cNvPr>
          <p:cNvSpPr txBox="1">
            <a:spLocks/>
          </p:cNvSpPr>
          <p:nvPr/>
        </p:nvSpPr>
        <p:spPr>
          <a:xfrm>
            <a:off x="647056" y="1975147"/>
            <a:ext cx="16459110" cy="70567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3200" dirty="0">
                <a:solidFill>
                  <a:schemeClr val="tx2"/>
                </a:solidFill>
              </a:rPr>
              <a:t>„Společné stanovisko MMR a ÚOHS k problematice nárůstu cen stavebních materiálů 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dirty="0">
                <a:solidFill>
                  <a:schemeClr val="tx2"/>
                </a:solidFill>
              </a:rPr>
              <a:t>ze dne 7.9.2021“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cs-CZ" sz="3200" b="1" dirty="0">
                <a:solidFill>
                  <a:schemeClr val="tx2"/>
                </a:solidFill>
              </a:rPr>
              <a:t>Realizovaná veřejná zakázka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lze provádět pouze nepodstatné změny dle § 222 ZZVZ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možnost úpravy cen dle § 1765 a § 2620 OZ, současně však platí § 222 ZZVZ → nové zadávací řízení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cs-CZ" sz="3200" b="1" dirty="0">
                <a:solidFill>
                  <a:schemeClr val="tx2"/>
                </a:solidFill>
              </a:rPr>
              <a:t>Probíhající zadávací řízení 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lze měnit zadávací podmínky → pravděpodobné prodloužení lhůty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nelze měnit zadávací podmínky → zrušení zadávacího řízení</a:t>
            </a:r>
          </a:p>
          <a:p>
            <a:pPr lvl="0">
              <a:lnSpc>
                <a:spcPct val="110000"/>
              </a:lnSpc>
              <a:spcBef>
                <a:spcPts val="1500"/>
              </a:spcBef>
            </a:pPr>
            <a:r>
              <a:rPr lang="cs-CZ" sz="3200" b="1" dirty="0">
                <a:solidFill>
                  <a:schemeClr val="tx2"/>
                </a:solidFill>
              </a:rPr>
              <a:t>Příprava veřejné zakázky 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800" dirty="0">
                <a:solidFill>
                  <a:schemeClr val="tx2"/>
                </a:solidFill>
              </a:rPr>
              <a:t>stanovení výhrad dle § 100 ZZVZ → umožnění reagovat na mimořádné události (např. inflační doložka)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32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</a:pPr>
            <a:endParaRPr lang="cs-CZ" sz="3200" b="1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</a:pPr>
            <a:endParaRPr lang="cs-CZ" sz="3200" b="1" dirty="0">
              <a:solidFill>
                <a:schemeClr val="tx2"/>
              </a:solidFill>
            </a:endParaRPr>
          </a:p>
          <a:p>
            <a:pPr marL="1143000" lvl="1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i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endParaRPr lang="cs-CZ" sz="2800" i="1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95017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1969</TotalTime>
  <Words>900</Words>
  <Application>Microsoft Office PowerPoint</Application>
  <PresentationFormat>Vlastní</PresentationFormat>
  <Paragraphs>102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Medical</vt:lpstr>
      <vt:lpstr>Prezentace aplikace PowerPoint</vt:lpstr>
      <vt:lpstr>„NOVÉ“ ASPEKTY PŘI TVORBĚ ZADÁVACÍ DOKUMENTACE</vt:lpstr>
      <vt:lpstr>Zásady veřejných zakázek</vt:lpstr>
      <vt:lpstr>Zásady veřejných zakázek</vt:lpstr>
      <vt:lpstr>Aktuální vývoj na trhu stavebních materiálů</vt:lpstr>
      <vt:lpstr>Uváděné důvody růstu cen a nedostupnosti materiálů</vt:lpstr>
      <vt:lpstr>Dopady pro veřejné zadavatele</vt:lpstr>
      <vt:lpstr>Možné řešení</vt:lpstr>
      <vt:lpstr>Možné řešení</vt:lpstr>
      <vt:lpstr>Možné řešení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Valíček František, Ing.</cp:lastModifiedBy>
  <cp:revision>85</cp:revision>
  <dcterms:created xsi:type="dcterms:W3CDTF">2017-06-01T08:02:02Z</dcterms:created>
  <dcterms:modified xsi:type="dcterms:W3CDTF">2021-10-07T14:58:48Z</dcterms:modified>
</cp:coreProperties>
</file>